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2" r:id="rId2"/>
    <p:sldId id="288" r:id="rId3"/>
    <p:sldId id="296" r:id="rId4"/>
    <p:sldId id="295" r:id="rId5"/>
    <p:sldId id="294" r:id="rId6"/>
    <p:sldId id="298" r:id="rId7"/>
    <p:sldId id="293" r:id="rId8"/>
    <p:sldId id="259" r:id="rId9"/>
    <p:sldId id="261" r:id="rId10"/>
    <p:sldId id="260" r:id="rId11"/>
    <p:sldId id="262" r:id="rId12"/>
    <p:sldId id="263" r:id="rId13"/>
    <p:sldId id="290" r:id="rId14"/>
    <p:sldId id="289" r:id="rId15"/>
    <p:sldId id="303" r:id="rId16"/>
    <p:sldId id="304" r:id="rId17"/>
    <p:sldId id="305" r:id="rId18"/>
    <p:sldId id="306" r:id="rId19"/>
    <p:sldId id="307" r:id="rId20"/>
    <p:sldId id="270" r:id="rId21"/>
    <p:sldId id="301" r:id="rId22"/>
    <p:sldId id="300" r:id="rId23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clrMru>
    <a:srgbClr val="1D9F80"/>
    <a:srgbClr val="088ED0"/>
    <a:srgbClr val="0684C9"/>
    <a:srgbClr val="F99A1B"/>
    <a:srgbClr val="7DB548"/>
    <a:srgbClr val="80479C"/>
    <a:srgbClr val="FF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9"/>
    <p:restoredTop sz="89071" autoAdjust="0"/>
  </p:normalViewPr>
  <p:slideViewPr>
    <p:cSldViewPr snapToGrid="0" snapToObjects="1">
      <p:cViewPr varScale="1">
        <p:scale>
          <a:sx n="89" d="100"/>
          <a:sy n="89" d="100"/>
        </p:scale>
        <p:origin x="-11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83038-9DF8-2C45-9A37-F91F711CB9AF}" type="datetimeFigureOut">
              <a:rPr lang="en-US" smtClean="0"/>
              <a:t>19.04.16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FD04F-B0C8-2C41-97E2-8D66A7E5B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60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155A4-0872-D54F-A5BA-AAB5A98FEF18}" type="datetimeFigureOut">
              <a:rPr lang="en-US" smtClean="0"/>
              <a:t>19.04.16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657F9-EAB4-0B4A-A29E-4DF7548A1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63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Украина движется</a:t>
            </a:r>
            <a:r>
              <a:rPr lang="ru-RU" baseline="0" dirty="0" smtClean="0"/>
              <a:t> в Европу, но какое место мы там готовы занять? Готовы ли мы быть третьесортной страной, которая поставляет дешевую рабочую силу? Однозначно нам нужен прорыв, </a:t>
            </a:r>
            <a:r>
              <a:rPr lang="ru-RU" baseline="0" dirty="0" smtClean="0"/>
              <a:t>который </a:t>
            </a:r>
            <a:r>
              <a:rPr lang="ru-RU" baseline="0" dirty="0" smtClean="0"/>
              <a:t>позволит Украине занять свое место наряду с другими странами. Нам нужно экономическое чудо, но как же оно выглядит?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657F9-EAB4-0B4A-A29E-4DF7548A11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97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Каждая страна,</a:t>
            </a:r>
            <a:r>
              <a:rPr lang="ru-RU" baseline="0" dirty="0" smtClean="0"/>
              <a:t> в которой произошел экономический прорыв </a:t>
            </a:r>
            <a:r>
              <a:rPr lang="ru-RU" baseline="0" dirty="0" smtClean="0"/>
              <a:t>имеет, </a:t>
            </a:r>
            <a:r>
              <a:rPr lang="ru-RU" baseline="0" dirty="0" smtClean="0"/>
              <a:t>что предложить на глобальном рынке. Китай, например, стал главным производителем товаров, на основе разработок из других стран. А что может предложить Украина?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657F9-EAB4-0B4A-A29E-4DF7548A11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1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Украинский</a:t>
            </a:r>
            <a:r>
              <a:rPr lang="ru-RU" baseline="0" dirty="0" smtClean="0"/>
              <a:t> историк Ярослав </a:t>
            </a:r>
            <a:r>
              <a:rPr lang="ru-RU" baseline="0" dirty="0" err="1" smtClean="0"/>
              <a:t>Грицак</a:t>
            </a:r>
            <a:r>
              <a:rPr lang="ru-RU" baseline="0" dirty="0" smtClean="0"/>
              <a:t> сказал, что есть два вида стран, которые произвели экономический прорыв – страны у которых была нефть и страны у которых были ценности и амбиции. И слава Богу что у нас нет нефти. Тогда если мы не можем прорваться на рынки с помощью нефти, что мы </a:t>
            </a:r>
            <a:r>
              <a:rPr lang="ru-RU" baseline="0" dirty="0" smtClean="0"/>
              <a:t>можем </a:t>
            </a:r>
            <a:r>
              <a:rPr lang="ru-RU" baseline="0" dirty="0" smtClean="0"/>
              <a:t>сделать?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657F9-EAB4-0B4A-A29E-4DF7548A11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96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можем произвести</a:t>
            </a:r>
            <a:r>
              <a:rPr lang="ru-RU" baseline="0" dirty="0" smtClean="0"/>
              <a:t> образовательную революцию в Украине и состояние нашего образования как-раз этому способствует</a:t>
            </a:r>
            <a:r>
              <a:rPr lang="ru-RU" baseline="0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657F9-EAB4-0B4A-A29E-4DF7548A11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02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Наша образовательная</a:t>
            </a:r>
            <a:r>
              <a:rPr lang="ru-RU" baseline="0" dirty="0" smtClean="0"/>
              <a:t> система стремится помочь детям приобрести  качественные профессиональные навыки, в то время как работодатели нуждаются в целом наборе навыков.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657F9-EAB4-0B4A-A29E-4DF7548A11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56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657F9-EAB4-0B4A-A29E-4DF7548A11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70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657F9-EAB4-0B4A-A29E-4DF7548A11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6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7457-6FF5-8C46-9BD5-FA072D02A34C}" type="datetimeFigureOut">
              <a:rPr lang="en-US" smtClean="0"/>
              <a:t>19.04.16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803D-8C33-BB4B-A557-B5FCF6744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8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7457-6FF5-8C46-9BD5-FA072D02A34C}" type="datetimeFigureOut">
              <a:rPr lang="en-US" smtClean="0"/>
              <a:t>19.04.16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803D-8C33-BB4B-A557-B5FCF6744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1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7457-6FF5-8C46-9BD5-FA072D02A34C}" type="datetimeFigureOut">
              <a:rPr lang="en-US" smtClean="0"/>
              <a:t>19.04.16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803D-8C33-BB4B-A557-B5FCF6744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8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7457-6FF5-8C46-9BD5-FA072D02A34C}" type="datetimeFigureOut">
              <a:rPr lang="en-US" smtClean="0"/>
              <a:t>19.04.16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803D-8C33-BB4B-A557-B5FCF6744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2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7457-6FF5-8C46-9BD5-FA072D02A34C}" type="datetimeFigureOut">
              <a:rPr lang="en-US" smtClean="0"/>
              <a:t>19.04.16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803D-8C33-BB4B-A557-B5FCF6744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9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7457-6FF5-8C46-9BD5-FA072D02A34C}" type="datetimeFigureOut">
              <a:rPr lang="en-US" smtClean="0"/>
              <a:t>19.04.16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803D-8C33-BB4B-A557-B5FCF6744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7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7457-6FF5-8C46-9BD5-FA072D02A34C}" type="datetimeFigureOut">
              <a:rPr lang="en-US" smtClean="0"/>
              <a:t>19.04.16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803D-8C33-BB4B-A557-B5FCF6744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9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7457-6FF5-8C46-9BD5-FA072D02A34C}" type="datetimeFigureOut">
              <a:rPr lang="en-US" smtClean="0"/>
              <a:t>19.04.16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803D-8C33-BB4B-A557-B5FCF6744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0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7457-6FF5-8C46-9BD5-FA072D02A34C}" type="datetimeFigureOut">
              <a:rPr lang="en-US" smtClean="0"/>
              <a:t>19.04.16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803D-8C33-BB4B-A557-B5FCF6744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2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7457-6FF5-8C46-9BD5-FA072D02A34C}" type="datetimeFigureOut">
              <a:rPr lang="en-US" smtClean="0"/>
              <a:t>19.04.16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803D-8C33-BB4B-A557-B5FCF6744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3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7457-6FF5-8C46-9BD5-FA072D02A34C}" type="datetimeFigureOut">
              <a:rPr lang="en-US" smtClean="0"/>
              <a:t>19.04.16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803D-8C33-BB4B-A557-B5FCF6744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00000">
              <a:schemeClr val="tx2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57457-6FF5-8C46-9BD5-FA072D02A34C}" type="datetimeFigureOut">
              <a:rPr lang="en-US" smtClean="0"/>
              <a:t>19.04.16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0803D-8C33-BB4B-A557-B5FCF6744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5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1.png"/><Relationship Id="rId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3057079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КАЖДЫЙ РЕБЕНОК</a:t>
            </a:r>
            <a:r>
              <a:rPr lang="en-US" sz="7200" b="1" dirty="0">
                <a:solidFill>
                  <a:schemeClr val="bg1"/>
                </a:solidFill>
              </a:rPr>
              <a:t>-</a:t>
            </a:r>
            <a:r>
              <a:rPr lang="ru-RU" sz="7200" b="1" dirty="0" smtClean="0">
                <a:solidFill>
                  <a:schemeClr val="bg1"/>
                </a:solidFill>
              </a:rPr>
              <a:t> ГЕНИЙ </a:t>
            </a:r>
            <a:r>
              <a:rPr lang="ru-RU" sz="7200" dirty="0">
                <a:solidFill>
                  <a:schemeClr val="bg1"/>
                </a:solidFill>
              </a:rPr>
              <a:t/>
            </a:r>
            <a:br>
              <a:rPr lang="ru-RU" sz="7200" dirty="0">
                <a:solidFill>
                  <a:schemeClr val="bg1"/>
                </a:solidFill>
              </a:rPr>
            </a:br>
            <a:endParaRPr lang="ru-RU" sz="7200" dirty="0"/>
          </a:p>
        </p:txBody>
      </p:sp>
      <p:pic>
        <p:nvPicPr>
          <p:cNvPr id="4" name="Изображение 3" descr="JAMM_GRO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585" y="6250884"/>
            <a:ext cx="1248728" cy="5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4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716" y="3339277"/>
            <a:ext cx="3965774" cy="35187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6564" y="1966089"/>
            <a:ext cx="53960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А по математике что? </a:t>
            </a:r>
            <a:endParaRPr lang="en-US" sz="4400" dirty="0"/>
          </a:p>
        </p:txBody>
      </p:sp>
      <p:pic>
        <p:nvPicPr>
          <p:cNvPr id="6" name="Изображение 5" descr="JAMM_GRO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585" y="6265153"/>
            <a:ext cx="1248728" cy="5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9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9504" y="517962"/>
            <a:ext cx="5165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Математика нужна всем!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" name="Picture 1" descr="vakarchuk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84" y="2928471"/>
            <a:ext cx="2499071" cy="2220008"/>
          </a:xfrm>
          <a:prstGeom prst="rect">
            <a:avLst/>
          </a:prstGeom>
        </p:spPr>
      </p:pic>
      <p:pic>
        <p:nvPicPr>
          <p:cNvPr id="3" name="Picture 2" descr="be5b573610af91ce7c6cdcfff6dfee2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257" y="2928471"/>
            <a:ext cx="2497509" cy="2220008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51" y="2310903"/>
            <a:ext cx="1718840" cy="3443941"/>
          </a:xfrm>
          <a:prstGeom prst="rect">
            <a:avLst/>
          </a:prstGeom>
        </p:spPr>
      </p:pic>
      <p:pic>
        <p:nvPicPr>
          <p:cNvPr id="7" name="Изображение 6" descr="JAMM_GROU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585" y="6265153"/>
            <a:ext cx="1248728" cy="5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51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rdner-e13297366248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9104"/>
            <a:ext cx="5493269" cy="6897104"/>
          </a:xfrm>
          <a:prstGeom prst="rect">
            <a:avLst/>
          </a:prstGeom>
        </p:spPr>
      </p:pic>
      <p:pic>
        <p:nvPicPr>
          <p:cNvPr id="5" name="Picture 4" descr="img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594" y="2281888"/>
            <a:ext cx="2574184" cy="2255121"/>
          </a:xfrm>
          <a:prstGeom prst="rect">
            <a:avLst/>
          </a:prstGeom>
        </p:spPr>
      </p:pic>
      <p:pic>
        <p:nvPicPr>
          <p:cNvPr id="6" name="Изображение 5" descr="JAMM_GROU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585" y="6265153"/>
            <a:ext cx="1248728" cy="5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9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"/>
          <p:cNvSpPr>
            <a:spLocks noGrp="1" noChangeArrowheads="1"/>
          </p:cNvSpPr>
          <p:nvPr>
            <p:ph type="title"/>
          </p:nvPr>
        </p:nvSpPr>
        <p:spPr>
          <a:xfrm>
            <a:off x="652464" y="1562101"/>
            <a:ext cx="7839075" cy="2317751"/>
          </a:xfrm>
        </p:spPr>
        <p:txBody>
          <a:bodyPr/>
          <a:lstStyle/>
          <a:p>
            <a:pPr eaLnBrk="1" hangingPunct="1"/>
            <a:r>
              <a:rPr lang="en-US" sz="6800" dirty="0">
                <a:latin typeface="Gill Sans" charset="0"/>
                <a:ea typeface="ヒラギノ角ゴ ProN W3" charset="0"/>
                <a:cs typeface="ヒラギノ角ゴ ProN W3" charset="0"/>
              </a:rPr>
              <a:t>2 </a:t>
            </a:r>
            <a:r>
              <a:rPr lang="en-US" sz="6800" dirty="0" err="1">
                <a:latin typeface="Gill Sans" charset="0"/>
                <a:ea typeface="ヒラギノ角ゴ ProN W3" charset="0"/>
                <a:cs typeface="ヒラギノ角ゴ ProN W3" charset="0"/>
              </a:rPr>
              <a:t>интеллекта</a:t>
            </a:r>
            <a:endParaRPr lang="en-US" sz="6800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1781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2552700"/>
            <a:ext cx="13144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2552700"/>
            <a:ext cx="13144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1" name="Rectangle 4"/>
          <p:cNvSpPr>
            <a:spLocks/>
          </p:cNvSpPr>
          <p:nvPr/>
        </p:nvSpPr>
        <p:spPr bwMode="auto">
          <a:xfrm>
            <a:off x="573341" y="4298951"/>
            <a:ext cx="303442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800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логико-математический</a:t>
            </a:r>
            <a:endParaRPr lang="en-US" sz="2800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78182" name="Rectangle 5"/>
          <p:cNvSpPr>
            <a:spLocks/>
          </p:cNvSpPr>
          <p:nvPr/>
        </p:nvSpPr>
        <p:spPr bwMode="auto">
          <a:xfrm>
            <a:off x="6282374" y="4298951"/>
            <a:ext cx="271815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800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вербально-лингвистический</a:t>
            </a:r>
            <a:endParaRPr lang="en-US" sz="2800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Изображение 6" descr="JAMM_GROU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585" y="6265153"/>
            <a:ext cx="1248728" cy="5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0634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1"/>
          <p:cNvSpPr>
            <a:spLocks noGrp="1" noChangeArrowheads="1"/>
          </p:cNvSpPr>
          <p:nvPr>
            <p:ph type="title"/>
          </p:nvPr>
        </p:nvSpPr>
        <p:spPr>
          <a:xfrm>
            <a:off x="652464" y="2187076"/>
            <a:ext cx="7839075" cy="2317751"/>
          </a:xfrm>
        </p:spPr>
        <p:txBody>
          <a:bodyPr/>
          <a:lstStyle/>
          <a:p>
            <a:pPr eaLnBrk="1" hangingPunct="1"/>
            <a:r>
              <a:rPr lang="en-US" sz="10800" dirty="0">
                <a:latin typeface="Gill Sans" charset="0"/>
                <a:ea typeface="ヒラギノ角ゴ ProN W3" charset="0"/>
                <a:cs typeface="ヒラギノ角ゴ ProN W3" charset="0"/>
              </a:rPr>
              <a:t>+5</a:t>
            </a:r>
          </a:p>
        </p:txBody>
      </p:sp>
      <p:pic>
        <p:nvPicPr>
          <p:cNvPr id="179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552700"/>
            <a:ext cx="13144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2654300"/>
            <a:ext cx="13144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267" y="24360"/>
            <a:ext cx="13144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4781549"/>
            <a:ext cx="985838" cy="131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254000"/>
            <a:ext cx="13144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357" y="4654551"/>
            <a:ext cx="11811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10" name="Rectangle 9"/>
          <p:cNvSpPr>
            <a:spLocks/>
          </p:cNvSpPr>
          <p:nvPr/>
        </p:nvSpPr>
        <p:spPr bwMode="auto">
          <a:xfrm>
            <a:off x="213717" y="4197351"/>
            <a:ext cx="24574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логико-математический</a:t>
            </a:r>
          </a:p>
        </p:txBody>
      </p:sp>
      <p:sp>
        <p:nvSpPr>
          <p:cNvPr id="179211" name="Rectangle 10"/>
          <p:cNvSpPr>
            <a:spLocks/>
          </p:cNvSpPr>
          <p:nvPr/>
        </p:nvSpPr>
        <p:spPr bwMode="auto">
          <a:xfrm>
            <a:off x="6642647" y="4197351"/>
            <a:ext cx="24574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вербально-лингвистический</a:t>
            </a:r>
            <a:endParaRPr lang="en-US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79212" name="Rectangle 11"/>
          <p:cNvSpPr>
            <a:spLocks/>
          </p:cNvSpPr>
          <p:nvPr/>
        </p:nvSpPr>
        <p:spPr bwMode="auto">
          <a:xfrm>
            <a:off x="1394817" y="5765800"/>
            <a:ext cx="24574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визуально-пространственный</a:t>
            </a:r>
          </a:p>
        </p:txBody>
      </p:sp>
      <p:sp>
        <p:nvSpPr>
          <p:cNvPr id="179213" name="Rectangle 12"/>
          <p:cNvSpPr>
            <a:spLocks/>
          </p:cNvSpPr>
          <p:nvPr/>
        </p:nvSpPr>
        <p:spPr bwMode="auto">
          <a:xfrm>
            <a:off x="5471517" y="5969000"/>
            <a:ext cx="2457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музыкальный</a:t>
            </a:r>
          </a:p>
        </p:txBody>
      </p:sp>
      <p:sp>
        <p:nvSpPr>
          <p:cNvPr id="179214" name="Rectangle 13"/>
          <p:cNvSpPr>
            <a:spLocks/>
          </p:cNvSpPr>
          <p:nvPr/>
        </p:nvSpPr>
        <p:spPr bwMode="auto">
          <a:xfrm>
            <a:off x="5723930" y="2051051"/>
            <a:ext cx="2457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межличностный</a:t>
            </a:r>
          </a:p>
        </p:txBody>
      </p:sp>
      <p:sp>
        <p:nvSpPr>
          <p:cNvPr id="179215" name="Rectangle 14"/>
          <p:cNvSpPr>
            <a:spLocks/>
          </p:cNvSpPr>
          <p:nvPr/>
        </p:nvSpPr>
        <p:spPr bwMode="auto">
          <a:xfrm>
            <a:off x="3275468" y="1549400"/>
            <a:ext cx="2457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кинестетич</a:t>
            </a:r>
            <a:r>
              <a:rPr lang="ru-RU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еский</a:t>
            </a:r>
            <a:endParaRPr lang="en-US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79216" name="Rectangle 15"/>
          <p:cNvSpPr>
            <a:spLocks/>
          </p:cNvSpPr>
          <p:nvPr/>
        </p:nvSpPr>
        <p:spPr bwMode="auto">
          <a:xfrm>
            <a:off x="609617" y="1995617"/>
            <a:ext cx="2457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ru-RU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внутриличностный</a:t>
            </a:r>
            <a:endParaRPr lang="en-US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7" name="Изображение 16" descr="JAMM_GROUP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585" y="6265153"/>
            <a:ext cx="1248728" cy="578577"/>
          </a:xfrm>
          <a:prstGeom prst="rect">
            <a:avLst/>
          </a:prstGeom>
        </p:spPr>
      </p:pic>
      <p:pic>
        <p:nvPicPr>
          <p:cNvPr id="2" name="Изображение 1" descr="Снимок экрана 2016-04-19 в 22.28.1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47" y="501651"/>
            <a:ext cx="6223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9683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akarchuk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022" y="1"/>
            <a:ext cx="7748558" cy="68833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3588" y="1"/>
            <a:ext cx="3750412" cy="6883303"/>
          </a:xfrm>
          <a:prstGeom prst="rect">
            <a:avLst/>
          </a:prstGeom>
          <a:gradFill>
            <a:gsLst>
              <a:gs pos="0">
                <a:srgbClr val="774A98"/>
              </a:gs>
              <a:gs pos="100000">
                <a:srgbClr val="C583D7"/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5664761" y="1460500"/>
            <a:ext cx="2495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Музыкальный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4761" y="2273792"/>
            <a:ext cx="31077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Двигается и говорит в ритмичной манере. Запоминает мелодии песен, с удовольствием напевает про себя и ритмически постукивает по столу даже за обедом.</a:t>
            </a:r>
            <a:endParaRPr lang="uk-UA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2060" y="4556918"/>
            <a:ext cx="3013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Музыканты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Певцы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Композиторы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" name="Изображение 9" descr="JAMM_GRO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585" y="6265153"/>
            <a:ext cx="1248728" cy="5785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57076" y="6406745"/>
            <a:ext cx="3296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Святослав Вакарчук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57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e5b573610af91ce7c6cdcfff6dfee2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3075" y="0"/>
            <a:ext cx="7715250" cy="6858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393588" y="1"/>
            <a:ext cx="3750412" cy="6883303"/>
          </a:xfrm>
          <a:prstGeom prst="rect">
            <a:avLst/>
          </a:prstGeom>
          <a:gradFill>
            <a:gsLst>
              <a:gs pos="0">
                <a:srgbClr val="4EA52B"/>
              </a:gs>
              <a:gs pos="100000">
                <a:srgbClr val="CEEB21"/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TextBox 19"/>
          <p:cNvSpPr txBox="1"/>
          <p:nvPr/>
        </p:nvSpPr>
        <p:spPr>
          <a:xfrm>
            <a:off x="5664761" y="1315325"/>
            <a:ext cx="2495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Кинестетический</a:t>
            </a:r>
          </a:p>
          <a:p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64761" y="2423321"/>
            <a:ext cx="31077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Движение помогает ему думать и решать проблемы. Удачно копирует жесты и мимику. Трогает все, что видит. Любит разбирать и собирать предметы, бегать, прыгать, заниматься спортом</a:t>
            </a:r>
            <a:r>
              <a:rPr lang="ru-RU" sz="1400" dirty="0" smtClean="0">
                <a:solidFill>
                  <a:schemeClr val="bg1"/>
                </a:solidFill>
              </a:rPr>
              <a:t>. </a:t>
            </a:r>
            <a:r>
              <a:rPr lang="ru-RU" sz="1400" dirty="0">
                <a:solidFill>
                  <a:schemeClr val="bg1"/>
                </a:solidFill>
              </a:rPr>
              <a:t>Умеет </a:t>
            </a:r>
            <a:r>
              <a:rPr lang="ru-RU" sz="1400" dirty="0">
                <a:solidFill>
                  <a:schemeClr val="bg1"/>
                </a:solidFill>
              </a:rPr>
              <a:t>сохранять баланс и координацию</a:t>
            </a:r>
            <a:endParaRPr lang="uk-UA" sz="1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64761" y="4273532"/>
            <a:ext cx="30131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Спортсмены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Актеры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Танцоры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Хирурги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pic>
        <p:nvPicPr>
          <p:cNvPr id="8" name="Изображение 7" descr="JAMM_GRO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585" y="6265153"/>
            <a:ext cx="1248728" cy="5785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1148" y="6382065"/>
            <a:ext cx="3296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Александр  Усик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39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263" y="-94258"/>
            <a:ext cx="7823200" cy="69522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3588" y="1"/>
            <a:ext cx="3750412" cy="6883303"/>
          </a:xfrm>
          <a:prstGeom prst="rect">
            <a:avLst/>
          </a:prstGeom>
          <a:gradFill>
            <a:gsLst>
              <a:gs pos="0">
                <a:srgbClr val="FF9801"/>
              </a:gs>
              <a:gs pos="100000">
                <a:srgbClr val="FFC533"/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5664761" y="1315325"/>
            <a:ext cx="3190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Визуально -пространственный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4761" y="2423321"/>
            <a:ext cx="31077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Мыслит образами. Иллюстрации, карты, схемы и диаграммы дают ему больше информации, чем тексты. Постоянно фантазирует, любит заниматься искусством, конструировать трехмерные модели.</a:t>
            </a:r>
            <a:endParaRPr lang="uk-UA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4761" y="4273532"/>
            <a:ext cx="30131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Режиссеры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Архитекторы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Скульпторы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Дизайнеры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Изображение 7" descr="JAMM_GRO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585" y="6265153"/>
            <a:ext cx="1248728" cy="5785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6362" y="6382065"/>
            <a:ext cx="3296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Джордж Лукас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0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13700785141_panoram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8349"/>
            <a:ext cx="6690007" cy="49813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93588" y="1"/>
            <a:ext cx="3750412" cy="6883303"/>
          </a:xfrm>
          <a:prstGeom prst="rect">
            <a:avLst/>
          </a:prstGeom>
          <a:gradFill>
            <a:gsLst>
              <a:gs pos="0">
                <a:srgbClr val="0D8DF7"/>
              </a:gs>
              <a:gs pos="100000">
                <a:srgbClr val="21C5FF"/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5664761" y="1315325"/>
            <a:ext cx="2495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Логико</a:t>
            </a:r>
            <a:r>
              <a:rPr lang="ru-RU" sz="2400" dirty="0" smtClean="0">
                <a:solidFill>
                  <a:schemeClr val="bg1"/>
                </a:solidFill>
              </a:rPr>
              <a:t> - математический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4761" y="2481689"/>
            <a:ext cx="31077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Любит решать логические задачи и головоломки, мыслит на более абстрактом уровне по сравнению со своими сверстниками, разбирается в причинно-следственных связях.</a:t>
            </a:r>
            <a:endParaRPr lang="uk-UA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4761" y="4273533"/>
            <a:ext cx="30131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Исследователи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Программисты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Конструкторы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Инженеры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Изображение 12" descr="JAMM_GRO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585" y="6265153"/>
            <a:ext cx="1248728" cy="5785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9793" y="6382065"/>
            <a:ext cx="3296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Виктор Кислый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39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itain-harry-potter1jpg-31cb5e86ba215ab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2515"/>
            <a:ext cx="5568950" cy="7425267"/>
          </a:xfrm>
          <a:prstGeom prst="rect">
            <a:avLst/>
          </a:prstGeom>
          <a:gradFill>
            <a:gsLst>
              <a:gs pos="0">
                <a:srgbClr val="14A489"/>
              </a:gs>
              <a:gs pos="100000">
                <a:srgbClr val="05B38A"/>
              </a:gs>
            </a:gsLst>
            <a:lin ang="16200000" scaled="0"/>
          </a:gradFill>
        </p:spPr>
      </p:pic>
      <p:sp>
        <p:nvSpPr>
          <p:cNvPr id="8" name="Прямоугольник 7"/>
          <p:cNvSpPr/>
          <p:nvPr/>
        </p:nvSpPr>
        <p:spPr>
          <a:xfrm>
            <a:off x="5393588" y="-25302"/>
            <a:ext cx="3750412" cy="6883303"/>
          </a:xfrm>
          <a:prstGeom prst="rect">
            <a:avLst/>
          </a:prstGeom>
          <a:gradFill>
            <a:gsLst>
              <a:gs pos="0">
                <a:srgbClr val="14A489"/>
              </a:gs>
              <a:gs pos="100000">
                <a:srgbClr val="18CAA8"/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5664761" y="1569422"/>
            <a:ext cx="2745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Внутриличностный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4761" y="2398018"/>
            <a:ext cx="31077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Понимает свои плюсы и недостатки. Отличается независимостью и силой воли. Предпочитает работать в одиночестве. Точно описывает свои чувства и учится на своих ошибках. Умеет посмотреть на себя со стороны.</a:t>
            </a:r>
            <a:endParaRPr lang="uk-UA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4761" y="4248229"/>
            <a:ext cx="30131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Писатели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HR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Психологи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Тренеры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Изображение 12" descr="JAMM_GROU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585" y="6265153"/>
            <a:ext cx="1248728" cy="5785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57085" y="6382065"/>
            <a:ext cx="3296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Джоан Роулинг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83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914" y="5644120"/>
            <a:ext cx="79745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Как выглядит экономическое чудо?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6" name="Picture 5" descr="32868646_1222583658_20080705_loris_wallpapers_ru_chudo_1024x768_131452W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592" y="484948"/>
            <a:ext cx="5159172" cy="515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71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rdner-e13297366248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9166"/>
            <a:ext cx="9144000" cy="11480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9634" y="4067961"/>
            <a:ext cx="8583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Вопрос не в том насколько ты умен, 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а в какой области ты умен больше всего?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Изображение 4" descr="JAMM_GRO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197" y="6475418"/>
            <a:ext cx="1174073" cy="54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1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7975" y="228474"/>
            <a:ext cx="588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Результат</a:t>
            </a:r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27" y="1897161"/>
            <a:ext cx="2345323" cy="2126887"/>
          </a:xfrm>
          <a:prstGeom prst="rect">
            <a:avLst/>
          </a:prstGeom>
        </p:spPr>
      </p:pic>
      <p:pic>
        <p:nvPicPr>
          <p:cNvPr id="6" name="Picture 5" descr="Smilingkindergirl476x2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22" y="1897161"/>
            <a:ext cx="2618271" cy="2126887"/>
          </a:xfrm>
          <a:prstGeom prst="rect">
            <a:avLst/>
          </a:prstGeom>
        </p:spPr>
      </p:pic>
      <p:pic>
        <p:nvPicPr>
          <p:cNvPr id="7" name="Picture 6" descr="blueclassbamboo-34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091" y="1897160"/>
            <a:ext cx="2333412" cy="21268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9078" y="4711359"/>
            <a:ext cx="205577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FFFF"/>
                </a:solidFill>
              </a:rPr>
              <a:t>Повышение </a:t>
            </a:r>
            <a:endParaRPr lang="ru-RU" sz="2800" dirty="0" smtClean="0">
              <a:solidFill>
                <a:srgbClr val="FFFFFF"/>
              </a:solidFill>
            </a:endParaRPr>
          </a:p>
          <a:p>
            <a:r>
              <a:rPr lang="ru-RU" sz="2800" dirty="0" smtClean="0">
                <a:solidFill>
                  <a:srgbClr val="FFFFFF"/>
                </a:solidFill>
              </a:rPr>
              <a:t>самооценки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515157" y="4357426"/>
            <a:ext cx="225634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>
                <a:solidFill>
                  <a:srgbClr val="FFFFFF"/>
                </a:solidFill>
              </a:rPr>
              <a:t>Проактивный</a:t>
            </a:r>
            <a:r>
              <a:rPr lang="ru-RU" sz="2800" dirty="0">
                <a:solidFill>
                  <a:srgbClr val="FFFFFF"/>
                </a:solidFill>
              </a:rPr>
              <a:t> </a:t>
            </a:r>
            <a:endParaRPr lang="en-US" sz="2800" dirty="0" smtClean="0">
              <a:solidFill>
                <a:srgbClr val="FFFFFF"/>
              </a:solidFill>
            </a:endParaRPr>
          </a:p>
          <a:p>
            <a:pPr algn="ctr"/>
            <a:r>
              <a:rPr lang="ru-RU" sz="2800" dirty="0" smtClean="0">
                <a:solidFill>
                  <a:srgbClr val="FFFFFF"/>
                </a:solidFill>
              </a:rPr>
              <a:t>подход </a:t>
            </a:r>
            <a:r>
              <a:rPr lang="ru-RU" sz="2800" dirty="0">
                <a:solidFill>
                  <a:srgbClr val="FFFFFF"/>
                </a:solidFill>
              </a:rPr>
              <a:t>к </a:t>
            </a:r>
            <a:endParaRPr lang="en-US" sz="2800" dirty="0" smtClean="0">
              <a:solidFill>
                <a:srgbClr val="FFFFFF"/>
              </a:solidFill>
            </a:endParaRPr>
          </a:p>
          <a:p>
            <a:pPr algn="ctr"/>
            <a:r>
              <a:rPr lang="ru-RU" sz="2800" dirty="0" smtClean="0">
                <a:solidFill>
                  <a:srgbClr val="FFFFFF"/>
                </a:solidFill>
              </a:rPr>
              <a:t>образованию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58668" y="4366679"/>
            <a:ext cx="226318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FFFFFF"/>
                </a:solidFill>
              </a:rPr>
              <a:t>Способность</a:t>
            </a:r>
            <a:endParaRPr lang="en-US" sz="2800" dirty="0" smtClean="0">
              <a:solidFill>
                <a:srgbClr val="FFFFFF"/>
              </a:solidFill>
            </a:endParaRPr>
          </a:p>
          <a:p>
            <a:pPr algn="ctr"/>
            <a:r>
              <a:rPr lang="ru-RU" sz="2800" dirty="0" smtClean="0">
                <a:solidFill>
                  <a:srgbClr val="FFFFFF"/>
                </a:solidFill>
              </a:rPr>
              <a:t>ценить</a:t>
            </a:r>
            <a:endParaRPr lang="en-US" sz="2800" dirty="0" smtClean="0">
              <a:solidFill>
                <a:srgbClr val="FFFFFF"/>
              </a:solidFill>
            </a:endParaRPr>
          </a:p>
          <a:p>
            <a:pPr algn="ctr"/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>
                <a:solidFill>
                  <a:srgbClr val="FFFFFF"/>
                </a:solidFill>
              </a:rPr>
              <a:t>других детей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11" name="Изображение 10" descr="JAMM_GROU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197" y="6147231"/>
            <a:ext cx="1174073" cy="54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48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7975" y="782473"/>
            <a:ext cx="5886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Секрет </a:t>
            </a:r>
            <a:r>
              <a:rPr lang="ru-RU" sz="4800" dirty="0" smtClean="0">
                <a:solidFill>
                  <a:schemeClr val="bg1"/>
                </a:solidFill>
              </a:rPr>
              <a:t>успеха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</a:rPr>
              <a:t>=</a:t>
            </a:r>
            <a:endParaRPr lang="ru-RU" sz="4800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962" y="3065935"/>
            <a:ext cx="86180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solidFill>
                  <a:srgbClr val="FFFFFF"/>
                </a:solidFill>
              </a:rPr>
              <a:t>Понимание своего таланта</a:t>
            </a:r>
            <a:r>
              <a:rPr lang="en-US" sz="3000" dirty="0" smtClean="0">
                <a:solidFill>
                  <a:srgbClr val="FFFFFF"/>
                </a:solidFill>
              </a:rPr>
              <a:t> </a:t>
            </a:r>
            <a:r>
              <a:rPr lang="ru-RU" sz="3000" dirty="0" smtClean="0">
                <a:solidFill>
                  <a:srgbClr val="FFFFFF"/>
                </a:solidFill>
              </a:rPr>
              <a:t>+</a:t>
            </a:r>
            <a:r>
              <a:rPr lang="en-US" sz="3000" dirty="0" smtClean="0">
                <a:solidFill>
                  <a:srgbClr val="FFFFFF"/>
                </a:solidFill>
              </a:rPr>
              <a:t> </a:t>
            </a:r>
            <a:r>
              <a:rPr lang="ru-RU" sz="3000" dirty="0" smtClean="0">
                <a:solidFill>
                  <a:srgbClr val="FFFFFF"/>
                </a:solidFill>
              </a:rPr>
              <a:t>10 000 часов практики</a:t>
            </a:r>
            <a:endParaRPr lang="en-US" sz="3000" dirty="0">
              <a:solidFill>
                <a:srgbClr val="FFFFFF"/>
              </a:solidFill>
            </a:endParaRPr>
          </a:p>
        </p:txBody>
      </p:sp>
      <p:pic>
        <p:nvPicPr>
          <p:cNvPr id="5" name="Изображение 4" descr="JAMM_GRO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89" y="5990251"/>
            <a:ext cx="1512882" cy="70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04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ag_of_the_People's_Republic_of_China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46" y="1513593"/>
            <a:ext cx="1957665" cy="1743627"/>
          </a:xfrm>
          <a:prstGeom prst="rect">
            <a:avLst/>
          </a:prstGeom>
        </p:spPr>
      </p:pic>
      <p:pic>
        <p:nvPicPr>
          <p:cNvPr id="8" name="Picture 7" descr="ukr_fla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342" y="1513593"/>
            <a:ext cx="1984812" cy="17436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9864" y="4034962"/>
            <a:ext cx="2682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FF"/>
                </a:solidFill>
              </a:rPr>
              <a:t>Очки </a:t>
            </a:r>
            <a:r>
              <a:rPr lang="ru-RU" sz="3600" dirty="0" err="1" smtClean="0">
                <a:solidFill>
                  <a:srgbClr val="FFFFFF"/>
                </a:solidFill>
              </a:rPr>
              <a:t>ннада</a:t>
            </a:r>
            <a:r>
              <a:rPr lang="ru-RU" sz="3600" dirty="0" smtClean="0">
                <a:solidFill>
                  <a:srgbClr val="FFFFFF"/>
                </a:solidFill>
              </a:rPr>
              <a:t>?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4149" y="3660304"/>
            <a:ext cx="5412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6" name="Изображение 5" descr="JAMM_GROU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585" y="6265153"/>
            <a:ext cx="1248728" cy="5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2505" y="2114832"/>
            <a:ext cx="4872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FFFFFF"/>
                </a:solidFill>
              </a:rPr>
              <a:t>“Заберіть </a:t>
            </a:r>
            <a:r>
              <a:rPr lang="uk-UA" sz="3200" dirty="0">
                <a:solidFill>
                  <a:srgbClr val="FFFFFF"/>
                </a:solidFill>
              </a:rPr>
              <a:t>у Саудівської Аравії нафту й матимете рівень життя </a:t>
            </a:r>
            <a:r>
              <a:rPr lang="uk-UA" sz="3200" dirty="0" smtClean="0">
                <a:solidFill>
                  <a:srgbClr val="FFFFFF"/>
                </a:solidFill>
              </a:rPr>
              <a:t>Нігерії”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4" name="Picture 3" descr="hrytsa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997" y="1399639"/>
            <a:ext cx="2159000" cy="3285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0997" y="4894001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FF"/>
                </a:solidFill>
              </a:rPr>
              <a:t>Ярослав </a:t>
            </a:r>
            <a:r>
              <a:rPr lang="ru-RU" sz="2400" dirty="0" err="1" smtClean="0">
                <a:solidFill>
                  <a:srgbClr val="FFFFFF"/>
                </a:solidFill>
              </a:rPr>
              <a:t>Грицак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6" name="Изображение 5" descr="JAMM_GROU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585" y="6265153"/>
            <a:ext cx="1248728" cy="5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68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201" y="2571821"/>
            <a:ext cx="8843249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Образовательная революция</a:t>
            </a:r>
          </a:p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в Украине</a:t>
            </a:r>
          </a:p>
        </p:txBody>
      </p:sp>
      <p:pic>
        <p:nvPicPr>
          <p:cNvPr id="4" name="Изображение 3" descr="JAMM_GRO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585" y="6265153"/>
            <a:ext cx="1248728" cy="5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9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3437" y="4759786"/>
            <a:ext cx="30990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У меня классные навыки</a:t>
            </a:r>
          </a:p>
        </p:txBody>
      </p:sp>
      <p:sp>
        <p:nvSpPr>
          <p:cNvPr id="4" name="Rectangle 3"/>
          <p:cNvSpPr/>
          <p:nvPr/>
        </p:nvSpPr>
        <p:spPr>
          <a:xfrm>
            <a:off x="4886678" y="4564967"/>
            <a:ext cx="30990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Я – личность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Я умею работать в команде</a:t>
            </a:r>
          </a:p>
        </p:txBody>
      </p:sp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21" y="764290"/>
            <a:ext cx="3195936" cy="3456916"/>
          </a:xfrm>
          <a:prstGeom prst="rect">
            <a:avLst/>
          </a:prstGeom>
        </p:spPr>
      </p:pic>
      <p:pic>
        <p:nvPicPr>
          <p:cNvPr id="5" name="Picture 4" descr="Studen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41" y="764290"/>
            <a:ext cx="3849164" cy="3456916"/>
          </a:xfrm>
          <a:prstGeom prst="rect">
            <a:avLst/>
          </a:prstGeom>
        </p:spPr>
      </p:pic>
      <p:pic>
        <p:nvPicPr>
          <p:cNvPr id="6" name="Изображение 5" descr="JAMM_GROU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585" y="6265153"/>
            <a:ext cx="1248728" cy="5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88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7975" y="2385981"/>
            <a:ext cx="5886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Тебе говорили, что</a:t>
            </a:r>
          </a:p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ТЫ – ГЕНИЙ? </a:t>
            </a:r>
          </a:p>
        </p:txBody>
      </p:sp>
      <p:pic>
        <p:nvPicPr>
          <p:cNvPr id="3" name="Изображение 2" descr="JAMM_GRO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585" y="6265153"/>
            <a:ext cx="1248728" cy="5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1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60" y="-41769"/>
            <a:ext cx="7762240" cy="68997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530" y="20157"/>
            <a:ext cx="6655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У кого из вас была такая ситуация в жизни? </a:t>
            </a:r>
          </a:p>
        </p:txBody>
      </p:sp>
      <p:pic>
        <p:nvPicPr>
          <p:cNvPr id="5" name="Изображение 4" descr="JAMM_GRO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585" y="6265153"/>
            <a:ext cx="1248728" cy="5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2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70465" y="3855452"/>
            <a:ext cx="964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12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3218" y="3859437"/>
            <a:ext cx="964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11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595" y="3895296"/>
            <a:ext cx="964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10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2" y="1694769"/>
            <a:ext cx="1297068" cy="17294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775" y="1788161"/>
            <a:ext cx="955245" cy="12736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7896">
            <a:off x="3668317" y="1684578"/>
            <a:ext cx="1974427" cy="1480820"/>
          </a:xfrm>
          <a:prstGeom prst="rect">
            <a:avLst/>
          </a:prstGeom>
        </p:spPr>
      </p:pic>
      <p:pic>
        <p:nvPicPr>
          <p:cNvPr id="12" name="Изображение 11" descr="JAMM_GROU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585" y="6265153"/>
            <a:ext cx="1248728" cy="5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22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4589</TotalTime>
  <Words>519</Words>
  <Application>Microsoft Macintosh PowerPoint</Application>
  <PresentationFormat>Экран (4:3)</PresentationFormat>
  <Paragraphs>90</Paragraphs>
  <Slides>22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КАЖДЫЙ РЕБЕНОК- ГЕНИЙ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 интеллекта</vt:lpstr>
      <vt:lpstr>+5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Oleg Vasilevsky</dc:creator>
  <cp:lastModifiedBy>Gleb Rosenberg</cp:lastModifiedBy>
  <cp:revision>76</cp:revision>
  <cp:lastPrinted>2016-04-20T05:52:20Z</cp:lastPrinted>
  <dcterms:created xsi:type="dcterms:W3CDTF">2016-02-27T07:28:57Z</dcterms:created>
  <dcterms:modified xsi:type="dcterms:W3CDTF">2016-04-20T05:53:49Z</dcterms:modified>
</cp:coreProperties>
</file>